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25A0A-636C-4B68-8167-BC5233DA3A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F72CFC-DEA8-4B6C-81E4-3C3F320BB03F}">
      <dgm:prSet/>
      <dgm:spPr/>
      <dgm:t>
        <a:bodyPr/>
        <a:lstStyle/>
        <a:p>
          <a:r>
            <a:rPr lang="en-GB"/>
            <a:t>What apprenticeships are?</a:t>
          </a:r>
          <a:endParaRPr lang="en-US"/>
        </a:p>
      </dgm:t>
    </dgm:pt>
    <dgm:pt modelId="{1CB33454-35FD-46D9-9324-E7117E1B7534}" type="parTrans" cxnId="{FE1BCB7B-45AE-4210-8336-4C232B76F280}">
      <dgm:prSet/>
      <dgm:spPr/>
      <dgm:t>
        <a:bodyPr/>
        <a:lstStyle/>
        <a:p>
          <a:endParaRPr lang="en-US"/>
        </a:p>
      </dgm:t>
    </dgm:pt>
    <dgm:pt modelId="{AAC484AB-825F-44C5-8995-02A81DF54456}" type="sibTrans" cxnId="{FE1BCB7B-45AE-4210-8336-4C232B76F280}">
      <dgm:prSet/>
      <dgm:spPr/>
      <dgm:t>
        <a:bodyPr/>
        <a:lstStyle/>
        <a:p>
          <a:endParaRPr lang="en-US"/>
        </a:p>
      </dgm:t>
    </dgm:pt>
    <dgm:pt modelId="{227C3118-FAE6-4D1F-86BC-15182C44A1EC}">
      <dgm:prSet/>
      <dgm:spPr/>
      <dgm:t>
        <a:bodyPr/>
        <a:lstStyle/>
        <a:p>
          <a:r>
            <a:rPr lang="en-GB"/>
            <a:t>The different levels and entry requirements, including Higher and Degree Apprenticeships</a:t>
          </a:r>
          <a:endParaRPr lang="en-US"/>
        </a:p>
      </dgm:t>
    </dgm:pt>
    <dgm:pt modelId="{ECF95240-620E-40C4-8B56-7D5E391C98C5}" type="parTrans" cxnId="{E8D08269-03E2-4475-A0C3-70DA997C02E9}">
      <dgm:prSet/>
      <dgm:spPr/>
      <dgm:t>
        <a:bodyPr/>
        <a:lstStyle/>
        <a:p>
          <a:endParaRPr lang="en-US"/>
        </a:p>
      </dgm:t>
    </dgm:pt>
    <dgm:pt modelId="{08397B7A-EF66-43B2-A897-13E59595AF85}" type="sibTrans" cxnId="{E8D08269-03E2-4475-A0C3-70DA997C02E9}">
      <dgm:prSet/>
      <dgm:spPr/>
      <dgm:t>
        <a:bodyPr/>
        <a:lstStyle/>
        <a:p>
          <a:endParaRPr lang="en-US"/>
        </a:p>
      </dgm:t>
    </dgm:pt>
    <dgm:pt modelId="{00034990-35A0-4409-9499-62317938C6EC}">
      <dgm:prSet/>
      <dgm:spPr/>
      <dgm:t>
        <a:bodyPr/>
        <a:lstStyle/>
        <a:p>
          <a:r>
            <a:rPr lang="en-GB"/>
            <a:t>Types of industries that employ apprentices</a:t>
          </a:r>
          <a:endParaRPr lang="en-US"/>
        </a:p>
      </dgm:t>
    </dgm:pt>
    <dgm:pt modelId="{C1B8FCD9-A4B9-45CA-83ED-A6163C4D8000}" type="parTrans" cxnId="{AE3CBF1A-6251-4D2C-86EC-58DFC4C2A692}">
      <dgm:prSet/>
      <dgm:spPr/>
      <dgm:t>
        <a:bodyPr/>
        <a:lstStyle/>
        <a:p>
          <a:endParaRPr lang="en-US"/>
        </a:p>
      </dgm:t>
    </dgm:pt>
    <dgm:pt modelId="{1B630186-1F0F-4D0F-BA4E-32EF3C598789}" type="sibTrans" cxnId="{AE3CBF1A-6251-4D2C-86EC-58DFC4C2A692}">
      <dgm:prSet/>
      <dgm:spPr/>
      <dgm:t>
        <a:bodyPr/>
        <a:lstStyle/>
        <a:p>
          <a:endParaRPr lang="en-US"/>
        </a:p>
      </dgm:t>
    </dgm:pt>
    <dgm:pt modelId="{8B714F22-A695-422F-A2F2-48EE109D2BEB}">
      <dgm:prSet/>
      <dgm:spPr/>
      <dgm:t>
        <a:bodyPr/>
        <a:lstStyle/>
        <a:p>
          <a:r>
            <a:rPr lang="en-GB"/>
            <a:t>Discover opportunities and where to find them</a:t>
          </a:r>
          <a:endParaRPr lang="en-US"/>
        </a:p>
      </dgm:t>
    </dgm:pt>
    <dgm:pt modelId="{5030F2BE-8C4F-46BC-B596-B0E8258AB28D}" type="parTrans" cxnId="{BFA61EC1-9428-4EB1-919B-2C7A994510B2}">
      <dgm:prSet/>
      <dgm:spPr/>
      <dgm:t>
        <a:bodyPr/>
        <a:lstStyle/>
        <a:p>
          <a:endParaRPr lang="en-US"/>
        </a:p>
      </dgm:t>
    </dgm:pt>
    <dgm:pt modelId="{51438496-13B5-4455-8D37-DA808ABBF97B}" type="sibTrans" cxnId="{BFA61EC1-9428-4EB1-919B-2C7A994510B2}">
      <dgm:prSet/>
      <dgm:spPr/>
      <dgm:t>
        <a:bodyPr/>
        <a:lstStyle/>
        <a:p>
          <a:endParaRPr lang="en-US"/>
        </a:p>
      </dgm:t>
    </dgm:pt>
    <dgm:pt modelId="{6E5430E0-C287-478A-A8FA-9334D21D08BA}">
      <dgm:prSet/>
      <dgm:spPr/>
      <dgm:t>
        <a:bodyPr/>
        <a:lstStyle/>
        <a:p>
          <a:r>
            <a:rPr lang="en-GB"/>
            <a:t>Test your knowledge</a:t>
          </a:r>
          <a:endParaRPr lang="en-US"/>
        </a:p>
      </dgm:t>
    </dgm:pt>
    <dgm:pt modelId="{4B8E3977-F0C5-4D52-96EB-93369100D3AE}" type="parTrans" cxnId="{CBEA5CB4-992F-4961-985F-5157A2A2ABDA}">
      <dgm:prSet/>
      <dgm:spPr/>
      <dgm:t>
        <a:bodyPr/>
        <a:lstStyle/>
        <a:p>
          <a:endParaRPr lang="en-US"/>
        </a:p>
      </dgm:t>
    </dgm:pt>
    <dgm:pt modelId="{20A829DD-6BB5-48EF-9311-C9619198FD3A}" type="sibTrans" cxnId="{CBEA5CB4-992F-4961-985F-5157A2A2ABDA}">
      <dgm:prSet/>
      <dgm:spPr/>
      <dgm:t>
        <a:bodyPr/>
        <a:lstStyle/>
        <a:p>
          <a:endParaRPr lang="en-US"/>
        </a:p>
      </dgm:t>
    </dgm:pt>
    <dgm:pt modelId="{7918C8C7-0D4C-4A6A-95C1-39786CA8AAD9}" type="pres">
      <dgm:prSet presAssocID="{D4A25A0A-636C-4B68-8167-BC5233DA3ADB}" presName="root" presStyleCnt="0">
        <dgm:presLayoutVars>
          <dgm:dir/>
          <dgm:resizeHandles val="exact"/>
        </dgm:presLayoutVars>
      </dgm:prSet>
      <dgm:spPr/>
    </dgm:pt>
    <dgm:pt modelId="{7C19D93F-9FA8-4348-9AFB-9653428B7782}" type="pres">
      <dgm:prSet presAssocID="{62F72CFC-DEA8-4B6C-81E4-3C3F320BB03F}" presName="compNode" presStyleCnt="0"/>
      <dgm:spPr/>
    </dgm:pt>
    <dgm:pt modelId="{6DEDE8F3-47DE-4632-8EE9-FB1C9E91D7F6}" type="pres">
      <dgm:prSet presAssocID="{62F72CFC-DEA8-4B6C-81E4-3C3F320BB03F}" presName="bgRect" presStyleLbl="bgShp" presStyleIdx="0" presStyleCnt="5"/>
      <dgm:spPr/>
    </dgm:pt>
    <dgm:pt modelId="{E0C6D16C-0DF8-49FD-988C-4FE6BF31CA73}" type="pres">
      <dgm:prSet presAssocID="{62F72CFC-DEA8-4B6C-81E4-3C3F320BB03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B4559717-0DF9-4CBB-96BE-F96C05C8B864}" type="pres">
      <dgm:prSet presAssocID="{62F72CFC-DEA8-4B6C-81E4-3C3F320BB03F}" presName="spaceRect" presStyleCnt="0"/>
      <dgm:spPr/>
    </dgm:pt>
    <dgm:pt modelId="{3C134F6B-484E-42EE-86C0-65D385838605}" type="pres">
      <dgm:prSet presAssocID="{62F72CFC-DEA8-4B6C-81E4-3C3F320BB03F}" presName="parTx" presStyleLbl="revTx" presStyleIdx="0" presStyleCnt="5">
        <dgm:presLayoutVars>
          <dgm:chMax val="0"/>
          <dgm:chPref val="0"/>
        </dgm:presLayoutVars>
      </dgm:prSet>
      <dgm:spPr/>
    </dgm:pt>
    <dgm:pt modelId="{6F29CB3B-0BCF-46F4-81F0-F8BE2AE68EEF}" type="pres">
      <dgm:prSet presAssocID="{AAC484AB-825F-44C5-8995-02A81DF54456}" presName="sibTrans" presStyleCnt="0"/>
      <dgm:spPr/>
    </dgm:pt>
    <dgm:pt modelId="{614D0E48-854D-463B-83E0-E777E80A5565}" type="pres">
      <dgm:prSet presAssocID="{227C3118-FAE6-4D1F-86BC-15182C44A1EC}" presName="compNode" presStyleCnt="0"/>
      <dgm:spPr/>
    </dgm:pt>
    <dgm:pt modelId="{665FED59-EBC4-4FF5-869A-0354FD08598D}" type="pres">
      <dgm:prSet presAssocID="{227C3118-FAE6-4D1F-86BC-15182C44A1EC}" presName="bgRect" presStyleLbl="bgShp" presStyleIdx="1" presStyleCnt="5"/>
      <dgm:spPr/>
    </dgm:pt>
    <dgm:pt modelId="{FD7163BD-590C-4C52-AE62-0F3D9A20C797}" type="pres">
      <dgm:prSet presAssocID="{227C3118-FAE6-4D1F-86BC-15182C44A1E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9A83F3E-A373-4102-8130-34418397A335}" type="pres">
      <dgm:prSet presAssocID="{227C3118-FAE6-4D1F-86BC-15182C44A1EC}" presName="spaceRect" presStyleCnt="0"/>
      <dgm:spPr/>
    </dgm:pt>
    <dgm:pt modelId="{DDCCBDE4-9AB8-4D1C-8981-B02ED2C31ED5}" type="pres">
      <dgm:prSet presAssocID="{227C3118-FAE6-4D1F-86BC-15182C44A1EC}" presName="parTx" presStyleLbl="revTx" presStyleIdx="1" presStyleCnt="5">
        <dgm:presLayoutVars>
          <dgm:chMax val="0"/>
          <dgm:chPref val="0"/>
        </dgm:presLayoutVars>
      </dgm:prSet>
      <dgm:spPr/>
    </dgm:pt>
    <dgm:pt modelId="{B0844D07-FD87-4C62-A972-05B64E620507}" type="pres">
      <dgm:prSet presAssocID="{08397B7A-EF66-43B2-A897-13E59595AF85}" presName="sibTrans" presStyleCnt="0"/>
      <dgm:spPr/>
    </dgm:pt>
    <dgm:pt modelId="{554F4686-2E78-4B0E-9481-F6CA09F55910}" type="pres">
      <dgm:prSet presAssocID="{00034990-35A0-4409-9499-62317938C6EC}" presName="compNode" presStyleCnt="0"/>
      <dgm:spPr/>
    </dgm:pt>
    <dgm:pt modelId="{AAC778C7-35F6-4759-941E-14FDC15B1AB0}" type="pres">
      <dgm:prSet presAssocID="{00034990-35A0-4409-9499-62317938C6EC}" presName="bgRect" presStyleLbl="bgShp" presStyleIdx="2" presStyleCnt="5"/>
      <dgm:spPr/>
    </dgm:pt>
    <dgm:pt modelId="{44A6946B-427E-4C3B-B247-952C3651F28A}" type="pres">
      <dgm:prSet presAssocID="{00034990-35A0-4409-9499-62317938C6E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DDC78A96-171D-458E-97D4-5989E1D47442}" type="pres">
      <dgm:prSet presAssocID="{00034990-35A0-4409-9499-62317938C6EC}" presName="spaceRect" presStyleCnt="0"/>
      <dgm:spPr/>
    </dgm:pt>
    <dgm:pt modelId="{C9077BD5-9C17-471D-9CA6-889F8FE622DB}" type="pres">
      <dgm:prSet presAssocID="{00034990-35A0-4409-9499-62317938C6EC}" presName="parTx" presStyleLbl="revTx" presStyleIdx="2" presStyleCnt="5">
        <dgm:presLayoutVars>
          <dgm:chMax val="0"/>
          <dgm:chPref val="0"/>
        </dgm:presLayoutVars>
      </dgm:prSet>
      <dgm:spPr/>
    </dgm:pt>
    <dgm:pt modelId="{9358623F-33DE-4983-BF11-4891F34AAD33}" type="pres">
      <dgm:prSet presAssocID="{1B630186-1F0F-4D0F-BA4E-32EF3C598789}" presName="sibTrans" presStyleCnt="0"/>
      <dgm:spPr/>
    </dgm:pt>
    <dgm:pt modelId="{4A4B1666-7D07-47E5-9279-D2E2E047077D}" type="pres">
      <dgm:prSet presAssocID="{8B714F22-A695-422F-A2F2-48EE109D2BEB}" presName="compNode" presStyleCnt="0"/>
      <dgm:spPr/>
    </dgm:pt>
    <dgm:pt modelId="{BA92331A-6B1D-4DEA-920D-2DC79B911379}" type="pres">
      <dgm:prSet presAssocID="{8B714F22-A695-422F-A2F2-48EE109D2BEB}" presName="bgRect" presStyleLbl="bgShp" presStyleIdx="3" presStyleCnt="5"/>
      <dgm:spPr/>
    </dgm:pt>
    <dgm:pt modelId="{D4E37A1E-1498-468C-8DEB-AA69674EF269}" type="pres">
      <dgm:prSet presAssocID="{8B714F22-A695-422F-A2F2-48EE109D2BE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9E1E18F-014B-40F4-A966-4D3AF18A01D8}" type="pres">
      <dgm:prSet presAssocID="{8B714F22-A695-422F-A2F2-48EE109D2BEB}" presName="spaceRect" presStyleCnt="0"/>
      <dgm:spPr/>
    </dgm:pt>
    <dgm:pt modelId="{A12F2691-4C91-4749-A96E-2F4E1C0BA080}" type="pres">
      <dgm:prSet presAssocID="{8B714F22-A695-422F-A2F2-48EE109D2BEB}" presName="parTx" presStyleLbl="revTx" presStyleIdx="3" presStyleCnt="5">
        <dgm:presLayoutVars>
          <dgm:chMax val="0"/>
          <dgm:chPref val="0"/>
        </dgm:presLayoutVars>
      </dgm:prSet>
      <dgm:spPr/>
    </dgm:pt>
    <dgm:pt modelId="{70CCF93E-BD3C-43D6-AE64-B299E1708F10}" type="pres">
      <dgm:prSet presAssocID="{51438496-13B5-4455-8D37-DA808ABBF97B}" presName="sibTrans" presStyleCnt="0"/>
      <dgm:spPr/>
    </dgm:pt>
    <dgm:pt modelId="{30477467-ADBB-47B3-8305-64CD785CB5BA}" type="pres">
      <dgm:prSet presAssocID="{6E5430E0-C287-478A-A8FA-9334D21D08BA}" presName="compNode" presStyleCnt="0"/>
      <dgm:spPr/>
    </dgm:pt>
    <dgm:pt modelId="{BB4A5849-60FD-4C99-B512-348DB03EEA17}" type="pres">
      <dgm:prSet presAssocID="{6E5430E0-C287-478A-A8FA-9334D21D08BA}" presName="bgRect" presStyleLbl="bgShp" presStyleIdx="4" presStyleCnt="5"/>
      <dgm:spPr/>
    </dgm:pt>
    <dgm:pt modelId="{B6D67BFD-FCF7-4B52-B75F-88E5C59C7DC4}" type="pres">
      <dgm:prSet presAssocID="{6E5430E0-C287-478A-A8FA-9334D21D08B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3AFB4DC-10EF-4766-9E8C-54626042E66F}" type="pres">
      <dgm:prSet presAssocID="{6E5430E0-C287-478A-A8FA-9334D21D08BA}" presName="spaceRect" presStyleCnt="0"/>
      <dgm:spPr/>
    </dgm:pt>
    <dgm:pt modelId="{7327909B-6D22-45AF-9F91-268A98C43EB0}" type="pres">
      <dgm:prSet presAssocID="{6E5430E0-C287-478A-A8FA-9334D21D08B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E3CBF1A-6251-4D2C-86EC-58DFC4C2A692}" srcId="{D4A25A0A-636C-4B68-8167-BC5233DA3ADB}" destId="{00034990-35A0-4409-9499-62317938C6EC}" srcOrd="2" destOrd="0" parTransId="{C1B8FCD9-A4B9-45CA-83ED-A6163C4D8000}" sibTransId="{1B630186-1F0F-4D0F-BA4E-32EF3C598789}"/>
    <dgm:cxn modelId="{42F2D547-D770-44A2-A57E-7292C47E763C}" type="presOf" srcId="{00034990-35A0-4409-9499-62317938C6EC}" destId="{C9077BD5-9C17-471D-9CA6-889F8FE622DB}" srcOrd="0" destOrd="0" presId="urn:microsoft.com/office/officeart/2018/2/layout/IconVerticalSolidList"/>
    <dgm:cxn modelId="{E8D08269-03E2-4475-A0C3-70DA997C02E9}" srcId="{D4A25A0A-636C-4B68-8167-BC5233DA3ADB}" destId="{227C3118-FAE6-4D1F-86BC-15182C44A1EC}" srcOrd="1" destOrd="0" parTransId="{ECF95240-620E-40C4-8B56-7D5E391C98C5}" sibTransId="{08397B7A-EF66-43B2-A897-13E59595AF85}"/>
    <dgm:cxn modelId="{FE1BCB7B-45AE-4210-8336-4C232B76F280}" srcId="{D4A25A0A-636C-4B68-8167-BC5233DA3ADB}" destId="{62F72CFC-DEA8-4B6C-81E4-3C3F320BB03F}" srcOrd="0" destOrd="0" parTransId="{1CB33454-35FD-46D9-9324-E7117E1B7534}" sibTransId="{AAC484AB-825F-44C5-8995-02A81DF54456}"/>
    <dgm:cxn modelId="{92932788-3274-4181-92B9-C561D064A647}" type="presOf" srcId="{D4A25A0A-636C-4B68-8167-BC5233DA3ADB}" destId="{7918C8C7-0D4C-4A6A-95C1-39786CA8AAD9}" srcOrd="0" destOrd="0" presId="urn:microsoft.com/office/officeart/2018/2/layout/IconVerticalSolidList"/>
    <dgm:cxn modelId="{D758AA9B-E6FE-41A1-8426-8DAEA575FF67}" type="presOf" srcId="{8B714F22-A695-422F-A2F2-48EE109D2BEB}" destId="{A12F2691-4C91-4749-A96E-2F4E1C0BA080}" srcOrd="0" destOrd="0" presId="urn:microsoft.com/office/officeart/2018/2/layout/IconVerticalSolidList"/>
    <dgm:cxn modelId="{CBEA5CB4-992F-4961-985F-5157A2A2ABDA}" srcId="{D4A25A0A-636C-4B68-8167-BC5233DA3ADB}" destId="{6E5430E0-C287-478A-A8FA-9334D21D08BA}" srcOrd="4" destOrd="0" parTransId="{4B8E3977-F0C5-4D52-96EB-93369100D3AE}" sibTransId="{20A829DD-6BB5-48EF-9311-C9619198FD3A}"/>
    <dgm:cxn modelId="{BFA61EC1-9428-4EB1-919B-2C7A994510B2}" srcId="{D4A25A0A-636C-4B68-8167-BC5233DA3ADB}" destId="{8B714F22-A695-422F-A2F2-48EE109D2BEB}" srcOrd="3" destOrd="0" parTransId="{5030F2BE-8C4F-46BC-B596-B0E8258AB28D}" sibTransId="{51438496-13B5-4455-8D37-DA808ABBF97B}"/>
    <dgm:cxn modelId="{7BFE3ADE-E24C-4978-BE85-A2D389B98F86}" type="presOf" srcId="{62F72CFC-DEA8-4B6C-81E4-3C3F320BB03F}" destId="{3C134F6B-484E-42EE-86C0-65D385838605}" srcOrd="0" destOrd="0" presId="urn:microsoft.com/office/officeart/2018/2/layout/IconVerticalSolidList"/>
    <dgm:cxn modelId="{7FACF9E7-4711-432E-BF02-CAD0D1F1BF0E}" type="presOf" srcId="{227C3118-FAE6-4D1F-86BC-15182C44A1EC}" destId="{DDCCBDE4-9AB8-4D1C-8981-B02ED2C31ED5}" srcOrd="0" destOrd="0" presId="urn:microsoft.com/office/officeart/2018/2/layout/IconVerticalSolidList"/>
    <dgm:cxn modelId="{06E898F6-23D8-4D34-8785-2DF4114A2B0D}" type="presOf" srcId="{6E5430E0-C287-478A-A8FA-9334D21D08BA}" destId="{7327909B-6D22-45AF-9F91-268A98C43EB0}" srcOrd="0" destOrd="0" presId="urn:microsoft.com/office/officeart/2018/2/layout/IconVerticalSolidList"/>
    <dgm:cxn modelId="{9027DD91-5312-46CD-909D-E7DBE8181783}" type="presParOf" srcId="{7918C8C7-0D4C-4A6A-95C1-39786CA8AAD9}" destId="{7C19D93F-9FA8-4348-9AFB-9653428B7782}" srcOrd="0" destOrd="0" presId="urn:microsoft.com/office/officeart/2018/2/layout/IconVerticalSolidList"/>
    <dgm:cxn modelId="{61A562F2-F847-4441-9C10-543E65058B1A}" type="presParOf" srcId="{7C19D93F-9FA8-4348-9AFB-9653428B7782}" destId="{6DEDE8F3-47DE-4632-8EE9-FB1C9E91D7F6}" srcOrd="0" destOrd="0" presId="urn:microsoft.com/office/officeart/2018/2/layout/IconVerticalSolidList"/>
    <dgm:cxn modelId="{732D2790-D68C-4B62-A51D-372C1A7E4ECF}" type="presParOf" srcId="{7C19D93F-9FA8-4348-9AFB-9653428B7782}" destId="{E0C6D16C-0DF8-49FD-988C-4FE6BF31CA73}" srcOrd="1" destOrd="0" presId="urn:microsoft.com/office/officeart/2018/2/layout/IconVerticalSolidList"/>
    <dgm:cxn modelId="{B34188DB-A6A3-47F7-A2D9-A21FCB7E64C2}" type="presParOf" srcId="{7C19D93F-9FA8-4348-9AFB-9653428B7782}" destId="{B4559717-0DF9-4CBB-96BE-F96C05C8B864}" srcOrd="2" destOrd="0" presId="urn:microsoft.com/office/officeart/2018/2/layout/IconVerticalSolidList"/>
    <dgm:cxn modelId="{F7BE8D76-AC1F-4723-8E35-F9E7CF9A5B09}" type="presParOf" srcId="{7C19D93F-9FA8-4348-9AFB-9653428B7782}" destId="{3C134F6B-484E-42EE-86C0-65D385838605}" srcOrd="3" destOrd="0" presId="urn:microsoft.com/office/officeart/2018/2/layout/IconVerticalSolidList"/>
    <dgm:cxn modelId="{ADF3A441-D457-4B0F-8026-9AFE1D6E2FC9}" type="presParOf" srcId="{7918C8C7-0D4C-4A6A-95C1-39786CA8AAD9}" destId="{6F29CB3B-0BCF-46F4-81F0-F8BE2AE68EEF}" srcOrd="1" destOrd="0" presId="urn:microsoft.com/office/officeart/2018/2/layout/IconVerticalSolidList"/>
    <dgm:cxn modelId="{FEBAA307-8AF6-4ACD-B6A8-08BD2CB972FD}" type="presParOf" srcId="{7918C8C7-0D4C-4A6A-95C1-39786CA8AAD9}" destId="{614D0E48-854D-463B-83E0-E777E80A5565}" srcOrd="2" destOrd="0" presId="urn:microsoft.com/office/officeart/2018/2/layout/IconVerticalSolidList"/>
    <dgm:cxn modelId="{F29F085C-62C5-4540-BC78-3EFBAADB4561}" type="presParOf" srcId="{614D0E48-854D-463B-83E0-E777E80A5565}" destId="{665FED59-EBC4-4FF5-869A-0354FD08598D}" srcOrd="0" destOrd="0" presId="urn:microsoft.com/office/officeart/2018/2/layout/IconVerticalSolidList"/>
    <dgm:cxn modelId="{B7E22126-851C-4DF7-B010-324BC974EF1E}" type="presParOf" srcId="{614D0E48-854D-463B-83E0-E777E80A5565}" destId="{FD7163BD-590C-4C52-AE62-0F3D9A20C797}" srcOrd="1" destOrd="0" presId="urn:microsoft.com/office/officeart/2018/2/layout/IconVerticalSolidList"/>
    <dgm:cxn modelId="{3BE31603-7344-4EDB-996C-54046F3D3A16}" type="presParOf" srcId="{614D0E48-854D-463B-83E0-E777E80A5565}" destId="{C9A83F3E-A373-4102-8130-34418397A335}" srcOrd="2" destOrd="0" presId="urn:microsoft.com/office/officeart/2018/2/layout/IconVerticalSolidList"/>
    <dgm:cxn modelId="{32CA3A54-43C7-4340-8D3F-1F12D2E93947}" type="presParOf" srcId="{614D0E48-854D-463B-83E0-E777E80A5565}" destId="{DDCCBDE4-9AB8-4D1C-8981-B02ED2C31ED5}" srcOrd="3" destOrd="0" presId="urn:microsoft.com/office/officeart/2018/2/layout/IconVerticalSolidList"/>
    <dgm:cxn modelId="{A1E8C7B6-BB11-4906-A34F-E48BAA9ADECC}" type="presParOf" srcId="{7918C8C7-0D4C-4A6A-95C1-39786CA8AAD9}" destId="{B0844D07-FD87-4C62-A972-05B64E620507}" srcOrd="3" destOrd="0" presId="urn:microsoft.com/office/officeart/2018/2/layout/IconVerticalSolidList"/>
    <dgm:cxn modelId="{0075AD97-3FA9-457E-8313-3F5B5BA67A8B}" type="presParOf" srcId="{7918C8C7-0D4C-4A6A-95C1-39786CA8AAD9}" destId="{554F4686-2E78-4B0E-9481-F6CA09F55910}" srcOrd="4" destOrd="0" presId="urn:microsoft.com/office/officeart/2018/2/layout/IconVerticalSolidList"/>
    <dgm:cxn modelId="{0CBDC42B-991A-480F-B234-79AB8E965021}" type="presParOf" srcId="{554F4686-2E78-4B0E-9481-F6CA09F55910}" destId="{AAC778C7-35F6-4759-941E-14FDC15B1AB0}" srcOrd="0" destOrd="0" presId="urn:microsoft.com/office/officeart/2018/2/layout/IconVerticalSolidList"/>
    <dgm:cxn modelId="{08E4A54F-132D-41A3-BB3B-E0883577C857}" type="presParOf" srcId="{554F4686-2E78-4B0E-9481-F6CA09F55910}" destId="{44A6946B-427E-4C3B-B247-952C3651F28A}" srcOrd="1" destOrd="0" presId="urn:microsoft.com/office/officeart/2018/2/layout/IconVerticalSolidList"/>
    <dgm:cxn modelId="{27C0BE26-E3A9-4C2D-B222-12052CE9C4EA}" type="presParOf" srcId="{554F4686-2E78-4B0E-9481-F6CA09F55910}" destId="{DDC78A96-171D-458E-97D4-5989E1D47442}" srcOrd="2" destOrd="0" presId="urn:microsoft.com/office/officeart/2018/2/layout/IconVerticalSolidList"/>
    <dgm:cxn modelId="{9BEA888D-FA5D-4F54-8A9C-4E07FA3FA7A8}" type="presParOf" srcId="{554F4686-2E78-4B0E-9481-F6CA09F55910}" destId="{C9077BD5-9C17-471D-9CA6-889F8FE622DB}" srcOrd="3" destOrd="0" presId="urn:microsoft.com/office/officeart/2018/2/layout/IconVerticalSolidList"/>
    <dgm:cxn modelId="{48C0F531-6295-4964-8252-AA7A752C5FF2}" type="presParOf" srcId="{7918C8C7-0D4C-4A6A-95C1-39786CA8AAD9}" destId="{9358623F-33DE-4983-BF11-4891F34AAD33}" srcOrd="5" destOrd="0" presId="urn:microsoft.com/office/officeart/2018/2/layout/IconVerticalSolidList"/>
    <dgm:cxn modelId="{7507D9A8-C0A0-40E8-A213-5E426E64DF82}" type="presParOf" srcId="{7918C8C7-0D4C-4A6A-95C1-39786CA8AAD9}" destId="{4A4B1666-7D07-47E5-9279-D2E2E047077D}" srcOrd="6" destOrd="0" presId="urn:microsoft.com/office/officeart/2018/2/layout/IconVerticalSolidList"/>
    <dgm:cxn modelId="{AE6CE100-FD41-4B38-A909-A52C26A39146}" type="presParOf" srcId="{4A4B1666-7D07-47E5-9279-D2E2E047077D}" destId="{BA92331A-6B1D-4DEA-920D-2DC79B911379}" srcOrd="0" destOrd="0" presId="urn:microsoft.com/office/officeart/2018/2/layout/IconVerticalSolidList"/>
    <dgm:cxn modelId="{73F3F64F-5251-412F-AF50-E73C570F3081}" type="presParOf" srcId="{4A4B1666-7D07-47E5-9279-D2E2E047077D}" destId="{D4E37A1E-1498-468C-8DEB-AA69674EF269}" srcOrd="1" destOrd="0" presId="urn:microsoft.com/office/officeart/2018/2/layout/IconVerticalSolidList"/>
    <dgm:cxn modelId="{5F2ADFB9-BB6D-422E-8FF8-B7E664246812}" type="presParOf" srcId="{4A4B1666-7D07-47E5-9279-D2E2E047077D}" destId="{C9E1E18F-014B-40F4-A966-4D3AF18A01D8}" srcOrd="2" destOrd="0" presId="urn:microsoft.com/office/officeart/2018/2/layout/IconVerticalSolidList"/>
    <dgm:cxn modelId="{C42FA079-CCF4-450B-899F-318C190FF513}" type="presParOf" srcId="{4A4B1666-7D07-47E5-9279-D2E2E047077D}" destId="{A12F2691-4C91-4749-A96E-2F4E1C0BA080}" srcOrd="3" destOrd="0" presId="urn:microsoft.com/office/officeart/2018/2/layout/IconVerticalSolidList"/>
    <dgm:cxn modelId="{6292935F-E8C5-44C6-8224-1608E47261B7}" type="presParOf" srcId="{7918C8C7-0D4C-4A6A-95C1-39786CA8AAD9}" destId="{70CCF93E-BD3C-43D6-AE64-B299E1708F10}" srcOrd="7" destOrd="0" presId="urn:microsoft.com/office/officeart/2018/2/layout/IconVerticalSolidList"/>
    <dgm:cxn modelId="{A0C877D6-AFEF-4838-8089-18FCDCAC0F21}" type="presParOf" srcId="{7918C8C7-0D4C-4A6A-95C1-39786CA8AAD9}" destId="{30477467-ADBB-47B3-8305-64CD785CB5BA}" srcOrd="8" destOrd="0" presId="urn:microsoft.com/office/officeart/2018/2/layout/IconVerticalSolidList"/>
    <dgm:cxn modelId="{64B947CB-CDDA-4095-A9DF-DFD1116740B4}" type="presParOf" srcId="{30477467-ADBB-47B3-8305-64CD785CB5BA}" destId="{BB4A5849-60FD-4C99-B512-348DB03EEA17}" srcOrd="0" destOrd="0" presId="urn:microsoft.com/office/officeart/2018/2/layout/IconVerticalSolidList"/>
    <dgm:cxn modelId="{DDC51A0C-CCCC-4F6F-8461-AB6FCF56B679}" type="presParOf" srcId="{30477467-ADBB-47B3-8305-64CD785CB5BA}" destId="{B6D67BFD-FCF7-4B52-B75F-88E5C59C7DC4}" srcOrd="1" destOrd="0" presId="urn:microsoft.com/office/officeart/2018/2/layout/IconVerticalSolidList"/>
    <dgm:cxn modelId="{C5674D74-9D46-4BE9-A4F8-D7EC0D8FD8C6}" type="presParOf" srcId="{30477467-ADBB-47B3-8305-64CD785CB5BA}" destId="{43AFB4DC-10EF-4766-9E8C-54626042E66F}" srcOrd="2" destOrd="0" presId="urn:microsoft.com/office/officeart/2018/2/layout/IconVerticalSolidList"/>
    <dgm:cxn modelId="{A115C39C-9E11-4E34-9328-F4A8C7234778}" type="presParOf" srcId="{30477467-ADBB-47B3-8305-64CD785CB5BA}" destId="{7327909B-6D22-45AF-9F91-268A98C43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DE8F3-47DE-4632-8EE9-FB1C9E91D7F6}">
      <dsp:nvSpPr>
        <dsp:cNvPr id="0" name=""/>
        <dsp:cNvSpPr/>
      </dsp:nvSpPr>
      <dsp:spPr>
        <a:xfrm>
          <a:off x="0" y="3933"/>
          <a:ext cx="6132236" cy="8378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6D16C-0DF8-49FD-988C-4FE6BF31CA73}">
      <dsp:nvSpPr>
        <dsp:cNvPr id="0" name=""/>
        <dsp:cNvSpPr/>
      </dsp:nvSpPr>
      <dsp:spPr>
        <a:xfrm>
          <a:off x="253449" y="192449"/>
          <a:ext cx="460817" cy="460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34F6B-484E-42EE-86C0-65D385838605}">
      <dsp:nvSpPr>
        <dsp:cNvPr id="0" name=""/>
        <dsp:cNvSpPr/>
      </dsp:nvSpPr>
      <dsp:spPr>
        <a:xfrm>
          <a:off x="967716" y="3933"/>
          <a:ext cx="5164520" cy="83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72" tIns="88672" rIns="88672" bIns="8867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What apprenticeships are?</a:t>
          </a:r>
          <a:endParaRPr lang="en-US" sz="1800" kern="1200"/>
        </a:p>
      </dsp:txBody>
      <dsp:txXfrm>
        <a:off x="967716" y="3933"/>
        <a:ext cx="5164520" cy="837849"/>
      </dsp:txXfrm>
    </dsp:sp>
    <dsp:sp modelId="{665FED59-EBC4-4FF5-869A-0354FD08598D}">
      <dsp:nvSpPr>
        <dsp:cNvPr id="0" name=""/>
        <dsp:cNvSpPr/>
      </dsp:nvSpPr>
      <dsp:spPr>
        <a:xfrm>
          <a:off x="0" y="1051245"/>
          <a:ext cx="6132236" cy="8378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163BD-590C-4C52-AE62-0F3D9A20C797}">
      <dsp:nvSpPr>
        <dsp:cNvPr id="0" name=""/>
        <dsp:cNvSpPr/>
      </dsp:nvSpPr>
      <dsp:spPr>
        <a:xfrm>
          <a:off x="253449" y="1239762"/>
          <a:ext cx="460817" cy="460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CBDE4-9AB8-4D1C-8981-B02ED2C31ED5}">
      <dsp:nvSpPr>
        <dsp:cNvPr id="0" name=""/>
        <dsp:cNvSpPr/>
      </dsp:nvSpPr>
      <dsp:spPr>
        <a:xfrm>
          <a:off x="967716" y="1051245"/>
          <a:ext cx="5164520" cy="83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72" tIns="88672" rIns="88672" bIns="8867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The different levels and entry requirements, including Higher and Degree Apprenticeships</a:t>
          </a:r>
          <a:endParaRPr lang="en-US" sz="1800" kern="1200"/>
        </a:p>
      </dsp:txBody>
      <dsp:txXfrm>
        <a:off x="967716" y="1051245"/>
        <a:ext cx="5164520" cy="837849"/>
      </dsp:txXfrm>
    </dsp:sp>
    <dsp:sp modelId="{AAC778C7-35F6-4759-941E-14FDC15B1AB0}">
      <dsp:nvSpPr>
        <dsp:cNvPr id="0" name=""/>
        <dsp:cNvSpPr/>
      </dsp:nvSpPr>
      <dsp:spPr>
        <a:xfrm>
          <a:off x="0" y="2098558"/>
          <a:ext cx="6132236" cy="8378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6946B-427E-4C3B-B247-952C3651F28A}">
      <dsp:nvSpPr>
        <dsp:cNvPr id="0" name=""/>
        <dsp:cNvSpPr/>
      </dsp:nvSpPr>
      <dsp:spPr>
        <a:xfrm>
          <a:off x="253449" y="2287074"/>
          <a:ext cx="460817" cy="460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77BD5-9C17-471D-9CA6-889F8FE622DB}">
      <dsp:nvSpPr>
        <dsp:cNvPr id="0" name=""/>
        <dsp:cNvSpPr/>
      </dsp:nvSpPr>
      <dsp:spPr>
        <a:xfrm>
          <a:off x="967716" y="2098558"/>
          <a:ext cx="5164520" cy="83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72" tIns="88672" rIns="88672" bIns="8867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Types of industries that employ apprentices</a:t>
          </a:r>
          <a:endParaRPr lang="en-US" sz="1800" kern="1200"/>
        </a:p>
      </dsp:txBody>
      <dsp:txXfrm>
        <a:off x="967716" y="2098558"/>
        <a:ext cx="5164520" cy="837849"/>
      </dsp:txXfrm>
    </dsp:sp>
    <dsp:sp modelId="{BA92331A-6B1D-4DEA-920D-2DC79B911379}">
      <dsp:nvSpPr>
        <dsp:cNvPr id="0" name=""/>
        <dsp:cNvSpPr/>
      </dsp:nvSpPr>
      <dsp:spPr>
        <a:xfrm>
          <a:off x="0" y="3145870"/>
          <a:ext cx="6132236" cy="8378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37A1E-1498-468C-8DEB-AA69674EF269}">
      <dsp:nvSpPr>
        <dsp:cNvPr id="0" name=""/>
        <dsp:cNvSpPr/>
      </dsp:nvSpPr>
      <dsp:spPr>
        <a:xfrm>
          <a:off x="253449" y="3334386"/>
          <a:ext cx="460817" cy="4608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F2691-4C91-4749-A96E-2F4E1C0BA080}">
      <dsp:nvSpPr>
        <dsp:cNvPr id="0" name=""/>
        <dsp:cNvSpPr/>
      </dsp:nvSpPr>
      <dsp:spPr>
        <a:xfrm>
          <a:off x="967716" y="3145870"/>
          <a:ext cx="5164520" cy="83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72" tIns="88672" rIns="88672" bIns="8867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Discover opportunities and where to find them</a:t>
          </a:r>
          <a:endParaRPr lang="en-US" sz="1800" kern="1200"/>
        </a:p>
      </dsp:txBody>
      <dsp:txXfrm>
        <a:off x="967716" y="3145870"/>
        <a:ext cx="5164520" cy="837849"/>
      </dsp:txXfrm>
    </dsp:sp>
    <dsp:sp modelId="{BB4A5849-60FD-4C99-B512-348DB03EEA17}">
      <dsp:nvSpPr>
        <dsp:cNvPr id="0" name=""/>
        <dsp:cNvSpPr/>
      </dsp:nvSpPr>
      <dsp:spPr>
        <a:xfrm>
          <a:off x="0" y="4193182"/>
          <a:ext cx="6132236" cy="8378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67BFD-FCF7-4B52-B75F-88E5C59C7DC4}">
      <dsp:nvSpPr>
        <dsp:cNvPr id="0" name=""/>
        <dsp:cNvSpPr/>
      </dsp:nvSpPr>
      <dsp:spPr>
        <a:xfrm>
          <a:off x="253449" y="4381698"/>
          <a:ext cx="460817" cy="4608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7909B-6D22-45AF-9F91-268A98C43EB0}">
      <dsp:nvSpPr>
        <dsp:cNvPr id="0" name=""/>
        <dsp:cNvSpPr/>
      </dsp:nvSpPr>
      <dsp:spPr>
        <a:xfrm>
          <a:off x="967716" y="4193182"/>
          <a:ext cx="5164520" cy="83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72" tIns="88672" rIns="88672" bIns="8867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Test your knowledge</a:t>
          </a:r>
          <a:endParaRPr lang="en-US" sz="1800" kern="1200"/>
        </a:p>
      </dsp:txBody>
      <dsp:txXfrm>
        <a:off x="967716" y="4193182"/>
        <a:ext cx="5164520" cy="83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40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2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4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2/11/2022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23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2/11/2022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6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5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1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2/11/2022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2/11/2022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8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www.youtube.com/watch?v=mkQ_BkSZlk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ucas.com/apprenticeships/what-you-need-know-about-apprenticeships/degree-apprenticeships-0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successatschool.org/advicedetails/582/degree-apprenticeshi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IiTNP8E7jHg" TargetMode="External"/><Relationship Id="rId5" Type="http://schemas.openxmlformats.org/officeDocument/2006/relationships/hyperlink" Target="https://amazingapprenticeships.com/resource/apprentices-are-amazing-film/" TargetMode="External"/><Relationship Id="rId4" Type="http://schemas.openxmlformats.org/officeDocument/2006/relationships/hyperlink" Target="https://www.prospects.ac.uk/jobs-and-work-experience/apprenticeships/degree-apprenticeships" TargetMode="Externa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mazingapprenticeships.com/resources/?films=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mazingapprenticeships.com/resource/the-apprenticeship-quiz-2022/" TargetMode="External"/><Relationship Id="rId2" Type="http://schemas.openxmlformats.org/officeDocument/2006/relationships/hyperlink" Target="https://amazingapprenticeships.com/resource/guess-the-employer-qui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quiz-puzzles-letters-puzzle-2432440/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amazingapprenticeships.com/resource/naw2021-which-apprenticeship-am-i-qui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E71D6D2B-970B-4A93-B587-F10B9697A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8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828E5B-9EDE-4D1D-8C59-333EDC952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3A880-5CF5-4F7A-B961-F15B412D2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3513151"/>
            <a:ext cx="8714346" cy="1334069"/>
          </a:xfrm>
        </p:spPr>
        <p:txBody>
          <a:bodyPr anchor="b">
            <a:normAutofit/>
          </a:bodyPr>
          <a:lstStyle/>
          <a:p>
            <a:r>
              <a:rPr lang="en-GB" sz="4200">
                <a:solidFill>
                  <a:srgbClr val="FFFFFF"/>
                </a:solidFill>
              </a:rPr>
              <a:t>NATIONAL APPRENTICESHIP WEEK</a:t>
            </a:r>
            <a:br>
              <a:rPr lang="en-GB" sz="4200">
                <a:solidFill>
                  <a:srgbClr val="FFFFFF"/>
                </a:solidFill>
              </a:rPr>
            </a:br>
            <a:r>
              <a:rPr lang="en-GB" sz="4200">
                <a:solidFill>
                  <a:srgbClr val="FFFFFF"/>
                </a:solidFill>
              </a:rPr>
              <a:t>7-13 FEBRUARY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7BA7F-1A91-4857-BE5A-713D4428E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162507"/>
            <a:ext cx="8714346" cy="771097"/>
          </a:xfrm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56E7048-86CF-445D-8846-414F144F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5209" y="5016207"/>
            <a:ext cx="8618129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B1934-145B-4F26-80F7-10B84E35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063255"/>
            <a:ext cx="3575304" cy="4807541"/>
          </a:xfrm>
        </p:spPr>
        <p:txBody>
          <a:bodyPr>
            <a:normAutofit/>
          </a:bodyPr>
          <a:lstStyle/>
          <a:p>
            <a:r>
              <a:rPr lang="en-GB" dirty="0"/>
              <a:t>What are you are going to discover this week?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3022EF-4E43-4298-8E3D-DA5EF0617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15B410-0150-41A2-B78D-D98A881DD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872708"/>
              </p:ext>
            </p:extLst>
          </p:nvPr>
        </p:nvGraphicFramePr>
        <p:xfrm>
          <a:off x="5297763" y="972642"/>
          <a:ext cx="6132237" cy="503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5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92B6-344E-4FD6-96F9-2FF2153D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758952"/>
            <a:ext cx="4196005" cy="4754880"/>
          </a:xfrm>
        </p:spPr>
        <p:txBody>
          <a:bodyPr>
            <a:normAutofit/>
          </a:bodyPr>
          <a:lstStyle/>
          <a:p>
            <a:r>
              <a:rPr lang="en-GB" dirty="0"/>
              <a:t>Monday</a:t>
            </a:r>
            <a:br>
              <a:rPr lang="en-GB" dirty="0"/>
            </a:br>
            <a:r>
              <a:rPr lang="en-GB" sz="4000" dirty="0"/>
              <a:t>Useful websites</a:t>
            </a:r>
            <a:br>
              <a:rPr lang="en-GB" dirty="0"/>
            </a:br>
            <a:r>
              <a:rPr lang="en-GB" sz="1600" dirty="0"/>
              <a:t>https://amazingapprenticeships.com/</a:t>
            </a:r>
            <a:br>
              <a:rPr lang="en-GB" sz="1600" dirty="0"/>
            </a:br>
            <a:r>
              <a:rPr lang="en-GB" sz="1600" dirty="0"/>
              <a:t>https://www.ratemyapprenticeship.co.uk/</a:t>
            </a:r>
            <a:br>
              <a:rPr lang="en-GB" sz="1600" dirty="0"/>
            </a:br>
            <a:r>
              <a:rPr lang="en-GB" sz="1600" dirty="0"/>
              <a:t>https://www.ucas.com/understanding-apprenticeships</a:t>
            </a:r>
            <a:br>
              <a:rPr lang="en-GB" sz="16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5636A-1F29-4FE2-84A6-F6D8C84CB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2"/>
            <a:ext cx="6245352" cy="1908747"/>
          </a:xfrm>
        </p:spPr>
        <p:txBody>
          <a:bodyPr/>
          <a:lstStyle/>
          <a:p>
            <a:r>
              <a:rPr lang="en-GB" dirty="0"/>
              <a:t>Introduction to Apprenticeships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https://www.youtube.com/watch?v=mkQ_BkSZlkU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13 mins, please skip ads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EC470-2387-475A-8E6F-9B558D863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198" y="5232724"/>
            <a:ext cx="3107192" cy="1163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D416D-31D5-4060-9711-269A520CB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165" y="3746046"/>
            <a:ext cx="3023159" cy="2001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643251-A6DC-4746-8A30-A41CE3275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987" y="3339411"/>
            <a:ext cx="2551825" cy="140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95AC7-69EF-4C64-ABFC-86A5554DC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44" y="3429000"/>
            <a:ext cx="2551825" cy="814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EC9E79-3EC4-43E5-8303-DC20190D9D99}"/>
              </a:ext>
            </a:extLst>
          </p:cNvPr>
          <p:cNvSpPr txBox="1"/>
          <p:nvPr/>
        </p:nvSpPr>
        <p:spPr>
          <a:xfrm rot="20695832">
            <a:off x="404290" y="3920724"/>
            <a:ext cx="255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Available from Careers library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3C1A78-64D7-4FFA-BA7B-29B51BB65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6138" y="5386727"/>
            <a:ext cx="1283122" cy="685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28C2E-CB41-4B95-B175-C53D6ABDEC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424" y="5386727"/>
            <a:ext cx="1721117" cy="967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DFF5AB-F356-4CD2-8A00-2B8439A45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3993" y="6050313"/>
            <a:ext cx="3652007" cy="60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4F87BA-DFFB-4E11-B098-8F40C93C21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894" y="3746046"/>
            <a:ext cx="1783316" cy="1188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29C606-557A-4707-92EE-85F5847950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944" t="14839" b="31613"/>
          <a:stretch/>
        </p:blipFill>
        <p:spPr>
          <a:xfrm>
            <a:off x="2641578" y="5107001"/>
            <a:ext cx="1781262" cy="6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9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A735-BDAF-4697-A76B-E2746AD9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6" y="758952"/>
            <a:ext cx="4899422" cy="4754880"/>
          </a:xfrm>
        </p:spPr>
        <p:txBody>
          <a:bodyPr>
            <a:normAutofit fontScale="90000"/>
          </a:bodyPr>
          <a:lstStyle/>
          <a:p>
            <a:r>
              <a:rPr lang="en-GB" dirty="0"/>
              <a:t>Tuesday</a:t>
            </a:r>
            <a:br>
              <a:rPr lang="en-GB" dirty="0"/>
            </a:br>
            <a:r>
              <a:rPr lang="en-GB" sz="3200" dirty="0"/>
              <a:t>Useful Websites</a:t>
            </a:r>
            <a:br>
              <a:rPr lang="en-GB" dirty="0"/>
            </a:br>
            <a:r>
              <a:rPr lang="en-GB" sz="2000" dirty="0">
                <a:hlinkClick r:id="rId2"/>
              </a:rPr>
              <a:t>https://successatschool.org/advicedetails/582/degree-apprenticeships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>
                <a:hlinkClick r:id="rId3"/>
              </a:rPr>
              <a:t>https://www.ucas.com/apprenticeships/what-you-need-know-about-apprenticeships/degree-apprenticeships-0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>
                <a:hlinkClick r:id="rId4"/>
              </a:rPr>
              <a:t>https://www.prospects.ac.uk/jobs-and-work-experience/apprenticeships/degree-apprenticeships</a:t>
            </a:r>
            <a:br>
              <a:rPr lang="en-GB" sz="2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A07D6-B158-49A8-A8CE-A08401968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099" y="205279"/>
            <a:ext cx="6245352" cy="475488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Apprentices are amazing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https://amazingapprenticeships.com/resource/apprentices-are-amazing-film/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1.26 min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Higher and Degree Apprenticeships</a:t>
            </a:r>
          </a:p>
          <a:p>
            <a:pPr marL="0" indent="0">
              <a:buNone/>
            </a:pPr>
            <a:r>
              <a:rPr lang="en-GB" dirty="0">
                <a:hlinkClick r:id="rId6"/>
              </a:rPr>
              <a:t>https://youtu.be/IiTNP8E7jHg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2.01min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C018B-D5D2-4F80-8AA8-08FBBF97D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26" y="4538108"/>
            <a:ext cx="1371600" cy="98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B0E42-A81F-4CC1-B802-C1928C4D6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921" y="5838211"/>
            <a:ext cx="3350467" cy="521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61624C-046F-4069-B298-5C4B00BDAE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3656" y="4124132"/>
            <a:ext cx="6035960" cy="25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8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D82D9-DB9B-4B02-BB15-819CC5B8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182" y="893935"/>
            <a:ext cx="3756670" cy="33393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Wednesday &amp; Thursday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E0164-11D0-427A-8DB0-298DA17C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8940" y="2563630"/>
            <a:ext cx="3756669" cy="140383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Inspiration, how you can use your subjects at school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Your class can choose all or some of the videos to watch over the next 2 days, each one is approx. 1.25mins</a:t>
            </a: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501F9255-0557-487A-AEF5-6E91E35F1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8" r="26601" b="-1"/>
          <a:stretch/>
        </p:blipFill>
        <p:spPr>
          <a:xfrm>
            <a:off x="20" y="10"/>
            <a:ext cx="7102529" cy="6857990"/>
          </a:xfrm>
          <a:prstGeom prst="rect">
            <a:avLst/>
          </a:prstGeom>
        </p:spPr>
      </p:pic>
      <p:sp>
        <p:nvSpPr>
          <p:cNvPr id="28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EE7B7-AD54-4733-8BFF-8A3B42AC1BD2}"/>
              </a:ext>
            </a:extLst>
          </p:cNvPr>
          <p:cNvSpPr txBox="1"/>
          <p:nvPr/>
        </p:nvSpPr>
        <p:spPr>
          <a:xfrm>
            <a:off x="502507" y="1122309"/>
            <a:ext cx="60975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https://amazingapprenticeships.com/resources/?films=1</a:t>
            </a:r>
            <a:endParaRPr lang="en-GB" b="1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Drama &amp; Music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Art &amp; Design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Geography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Food &amp; Nutrition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English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Business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History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Maths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ICT &amp; Computing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Language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PE &amp; Sport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Science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5E8F8-6B73-4EEE-B6FD-5B11A019B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822" y="3775987"/>
            <a:ext cx="3068701" cy="30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72F28-FFF8-4357-AE25-630F683C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lang="en-GB" sz="2400"/>
              <a:t>Friday</a:t>
            </a:r>
            <a:br>
              <a:rPr lang="en-GB" sz="2400"/>
            </a:br>
            <a:r>
              <a:rPr lang="en-GB" sz="2400"/>
              <a:t>Quiz time.</a:t>
            </a:r>
            <a:br>
              <a:rPr lang="en-GB" sz="2400"/>
            </a:br>
            <a:r>
              <a:rPr lang="en-GB" sz="2400"/>
              <a:t>You choose which quiz or several to complete as class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F266D-86D9-4AC7-B8E6-795D291B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300"/>
              <a:t>Test your knowledge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300" u="sng"/>
              <a:t>Guess the Employer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300">
                <a:hlinkClick r:id="rId2"/>
              </a:rPr>
              <a:t>https://amazingapprenticeships.com/resource/guess-the-employer-quiz/</a:t>
            </a:r>
            <a:r>
              <a:rPr lang="en-GB" sz="1300"/>
              <a:t> - 15 questions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3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Apprenticeship Quiz 2022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3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https://amazingapprenticeships.com/resource/the-apprenticeship-quiz-2022/</a:t>
            </a:r>
            <a:r>
              <a:rPr lang="en-GB" sz="1300"/>
              <a:t> - 10 questions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300" u="sng"/>
              <a:t>Which Apprenticeship am I?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300">
                <a:hlinkClick r:id="rId4"/>
              </a:rPr>
              <a:t>https://amazingapprenticeships.com/resource/naw2021-which-apprenticeship-am-i-quiz/</a:t>
            </a:r>
            <a:r>
              <a:rPr lang="en-GB" sz="1300"/>
              <a:t> - 10 questions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3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F8A158-E51E-4253-820B-3970F739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EFC0E9-FA9C-4A46-9390-91BBFD82D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50087" y="1663890"/>
            <a:ext cx="3434963" cy="3434963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08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eadlinesVTI">
  <a:themeElements>
    <a:clrScheme name="AnalogousFromLightSeedLeftStep">
      <a:dk1>
        <a:srgbClr val="000000"/>
      </a:dk1>
      <a:lt1>
        <a:srgbClr val="FFFFFF"/>
      </a:lt1>
      <a:dk2>
        <a:srgbClr val="332441"/>
      </a:dk2>
      <a:lt2>
        <a:srgbClr val="E2E7E8"/>
      </a:lt2>
      <a:accent1>
        <a:srgbClr val="EA8873"/>
      </a:accent1>
      <a:accent2>
        <a:srgbClr val="E55375"/>
      </a:accent2>
      <a:accent3>
        <a:srgbClr val="EA73C0"/>
      </a:accent3>
      <a:accent4>
        <a:srgbClr val="DC53E5"/>
      </a:accent4>
      <a:accent5>
        <a:srgbClr val="B073EA"/>
      </a:accent5>
      <a:accent6>
        <a:srgbClr val="6253E5"/>
      </a:accent6>
      <a:hlink>
        <a:srgbClr val="5B8B96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329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Sitka Banner</vt:lpstr>
      <vt:lpstr>Wingdings</vt:lpstr>
      <vt:lpstr>HeadlinesVTI</vt:lpstr>
      <vt:lpstr>NATIONAL APPRENTICESHIP WEEK 7-13 FEBRUARY 2022</vt:lpstr>
      <vt:lpstr>What are you are going to discover this week?</vt:lpstr>
      <vt:lpstr>Monday Useful websites https://amazingapprenticeships.com/ https://www.ratemyapprenticeship.co.uk/ https://www.ucas.com/understanding-apprenticeships </vt:lpstr>
      <vt:lpstr>Tuesday Useful Websites https://successatschool.org/advicedetails/582/degree-apprenticeships  https://www.ucas.com/apprenticeships/what-you-need-know-about-apprenticeships/degree-apprenticeships-0  https://www.prospects.ac.uk/jobs-and-work-experience/apprenticeships/degree-apprenticeships </vt:lpstr>
      <vt:lpstr>Wednesday &amp; Thursday   </vt:lpstr>
      <vt:lpstr>Friday Quiz time. You choose which quiz or several to complete as class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APPRENTICESHIP WEEK 7-13 FEBRUARY 2022</dc:title>
  <dc:creator>Tracy Gallagher (Staff - Boston High School)</dc:creator>
  <cp:lastModifiedBy>Andrew Pacey (Staff - Boston High School)</cp:lastModifiedBy>
  <cp:revision>9</cp:revision>
  <dcterms:created xsi:type="dcterms:W3CDTF">2022-01-20T14:09:15Z</dcterms:created>
  <dcterms:modified xsi:type="dcterms:W3CDTF">2022-02-11T16:35:09Z</dcterms:modified>
</cp:coreProperties>
</file>